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58" r:id="rId7"/>
    <p:sldId id="265" r:id="rId8"/>
    <p:sldId id="266" r:id="rId9"/>
    <p:sldId id="267" r:id="rId10"/>
    <p:sldId id="268" r:id="rId11"/>
    <p:sldId id="264" r:id="rId12"/>
    <p:sldId id="262" r:id="rId13"/>
    <p:sldId id="269" r:id="rId14"/>
    <p:sldId id="270" r:id="rId15"/>
    <p:sldId id="271" r:id="rId16"/>
    <p:sldId id="26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6"/>
  </p:normalViewPr>
  <p:slideViewPr>
    <p:cSldViewPr>
      <p:cViewPr varScale="1">
        <p:scale>
          <a:sx n="109" d="100"/>
          <a:sy n="109" d="100"/>
        </p:scale>
        <p:origin x="1720" y="17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83546AB-35B0-487B-B41C-3EAE71D29ED4}"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3824867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3546AB-35B0-487B-B41C-3EAE71D29ED4}"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3842417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3546AB-35B0-487B-B41C-3EAE71D29ED4}"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2447871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3546AB-35B0-487B-B41C-3EAE71D29ED4}" type="datetimeFigureOut">
              <a:rPr lang="en-US" smtClean="0"/>
              <a:t>12/16/20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65809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3546AB-35B0-487B-B41C-3EAE71D29ED4}" type="datetimeFigureOut">
              <a:rPr lang="en-US" smtClean="0"/>
              <a:t>12/16/20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2176292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3546AB-35B0-487B-B41C-3EAE71D29ED4}" type="datetimeFigureOut">
              <a:rPr lang="en-US" smtClean="0"/>
              <a:t>12/16/20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2035074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3546AB-35B0-487B-B41C-3EAE71D29ED4}" type="datetimeFigureOut">
              <a:rPr lang="en-US" smtClean="0"/>
              <a:t>12/16/20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4073984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3546AB-35B0-487B-B41C-3EAE71D29ED4}" type="datetimeFigureOut">
              <a:rPr lang="en-US" smtClean="0"/>
              <a:t>12/16/20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1024294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3546AB-35B0-487B-B41C-3EAE71D29ED4}" type="datetimeFigureOut">
              <a:rPr lang="en-US" smtClean="0"/>
              <a:t>12/16/20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1571363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3546AB-35B0-487B-B41C-3EAE71D29ED4}"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3313308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3546AB-35B0-487B-B41C-3EAE71D29ED4}" type="datetimeFigureOut">
              <a:rPr lang="en-US" smtClean="0"/>
              <a:t>12/16/20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A828F-AD1A-46CB-8BB7-D9D8CD1CB639}" type="slidenum">
              <a:rPr lang="en-US" smtClean="0"/>
              <a:t>‹#›</a:t>
            </a:fld>
            <a:endParaRPr lang="en-US"/>
          </a:p>
        </p:txBody>
      </p:sp>
    </p:spTree>
    <p:extLst>
      <p:ext uri="{BB962C8B-B14F-4D97-AF65-F5344CB8AC3E}">
        <p14:creationId xmlns:p14="http://schemas.microsoft.com/office/powerpoint/2010/main" val="1306417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3546AB-35B0-487B-B41C-3EAE71D29ED4}" type="datetimeFigureOut">
              <a:rPr lang="en-US" smtClean="0"/>
              <a:t>12/16/20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5A828F-AD1A-46CB-8BB7-D9D8CD1CB639}" type="slidenum">
              <a:rPr lang="en-US" smtClean="0"/>
              <a:t>‹#›</a:t>
            </a:fld>
            <a:endParaRPr lang="en-US"/>
          </a:p>
        </p:txBody>
      </p:sp>
    </p:spTree>
    <p:extLst>
      <p:ext uri="{BB962C8B-B14F-4D97-AF65-F5344CB8AC3E}">
        <p14:creationId xmlns:p14="http://schemas.microsoft.com/office/powerpoint/2010/main" val="3651570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20000"/>
          </a:bodyPr>
          <a:lstStyle/>
          <a:p>
            <a:r>
              <a:rPr lang="en-US" sz="2600" dirty="0">
                <a:solidFill>
                  <a:srgbClr val="0070C0"/>
                </a:solidFill>
              </a:rPr>
              <a:t>“ Success is the sum of small efforts, repeated day in and day out”</a:t>
            </a:r>
          </a:p>
          <a:p>
            <a:endParaRPr lang="en-US" sz="2400" dirty="0">
              <a:solidFill>
                <a:srgbClr val="0070C0"/>
              </a:solidFill>
            </a:endParaRPr>
          </a:p>
          <a:p>
            <a:endParaRPr lang="en-US" sz="2000" dirty="0">
              <a:solidFill>
                <a:srgbClr val="0070C0"/>
              </a:solidFill>
            </a:endParaRPr>
          </a:p>
          <a:p>
            <a:r>
              <a:rPr lang="en-US" sz="2000" dirty="0">
                <a:solidFill>
                  <a:srgbClr val="0070C0"/>
                </a:solidFill>
              </a:rPr>
              <a:t>					</a:t>
            </a:r>
            <a:r>
              <a:rPr lang="en-US" sz="1600" dirty="0">
                <a:solidFill>
                  <a:srgbClr val="0070C0"/>
                </a:solidFill>
              </a:rPr>
              <a:t>Robert Collier</a:t>
            </a:r>
          </a:p>
        </p:txBody>
      </p:sp>
      <p:sp>
        <p:nvSpPr>
          <p:cNvPr id="4" name="Title 3"/>
          <p:cNvSpPr>
            <a:spLocks noGrp="1"/>
          </p:cNvSpPr>
          <p:nvPr>
            <p:ph type="ctrTitle"/>
          </p:nvPr>
        </p:nvSpPr>
        <p:spPr>
          <a:xfrm>
            <a:off x="685800" y="2057400"/>
            <a:ext cx="7772400" cy="1676400"/>
          </a:xfrm>
        </p:spPr>
        <p:txBody>
          <a:bodyPr>
            <a:normAutofit/>
          </a:bodyPr>
          <a:lstStyle/>
          <a:p>
            <a:r>
              <a:rPr lang="en-US" sz="4000" dirty="0">
                <a:solidFill>
                  <a:srgbClr val="0070C0"/>
                </a:solidFill>
              </a:rPr>
              <a:t>Theories and Principles of Learning</a:t>
            </a:r>
          </a:p>
        </p:txBody>
      </p:sp>
    </p:spTree>
    <p:extLst>
      <p:ext uri="{BB962C8B-B14F-4D97-AF65-F5344CB8AC3E}">
        <p14:creationId xmlns:p14="http://schemas.microsoft.com/office/powerpoint/2010/main" val="195516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dirty="0"/>
              <a:t>Value of Theory</a:t>
            </a:r>
          </a:p>
        </p:txBody>
      </p:sp>
      <p:sp>
        <p:nvSpPr>
          <p:cNvPr id="3" name="Content Placeholder 2"/>
          <p:cNvSpPr>
            <a:spLocks noGrp="1"/>
          </p:cNvSpPr>
          <p:nvPr>
            <p:ph idx="1"/>
          </p:nvPr>
        </p:nvSpPr>
        <p:spPr>
          <a:xfrm>
            <a:off x="152400" y="1371600"/>
            <a:ext cx="8915400" cy="5334000"/>
          </a:xfrm>
        </p:spPr>
        <p:txBody>
          <a:bodyPr>
            <a:normAutofit/>
          </a:bodyPr>
          <a:lstStyle/>
          <a:p>
            <a:r>
              <a:rPr lang="en-US" sz="2800" dirty="0"/>
              <a:t>Theory is a </a:t>
            </a:r>
            <a:r>
              <a:rPr lang="en-US" sz="2800" u="sng" dirty="0"/>
              <a:t>way to explain some observed phenomenon</a:t>
            </a:r>
          </a:p>
          <a:p>
            <a:pPr>
              <a:buFontTx/>
              <a:buChar char="-"/>
            </a:pPr>
            <a:r>
              <a:rPr lang="en-US" sz="2800" dirty="0"/>
              <a:t>Expressed  as abstract thoughts or general subjects principles, theories  help make sense of the world and research findings </a:t>
            </a:r>
            <a:r>
              <a:rPr lang="en-US" sz="1400" dirty="0"/>
              <a:t>(The Merriam Webster Dictionary, 2016).</a:t>
            </a:r>
          </a:p>
          <a:p>
            <a:r>
              <a:rPr lang="en-GB" sz="2800" dirty="0"/>
              <a:t>A theory provides reasoning for </a:t>
            </a:r>
            <a:r>
              <a:rPr lang="en-GB" sz="2800" u="sng" dirty="0"/>
              <a:t>why something may occur or explain patterns in behaviour</a:t>
            </a:r>
          </a:p>
          <a:p>
            <a:r>
              <a:rPr lang="en-GB" sz="2800" dirty="0"/>
              <a:t>"an attempt to explain something". </a:t>
            </a:r>
          </a:p>
          <a:p>
            <a:r>
              <a:rPr lang="en-GB" sz="2800" dirty="0"/>
              <a:t>A theory is an idea you construct to explain a phenomenon, having taken into account all known variables and experiences. This is something that forms over time and can change as you learn.</a:t>
            </a:r>
            <a:endParaRPr lang="en-US" sz="2800" dirty="0"/>
          </a:p>
          <a:p>
            <a:endParaRPr lang="en-US" sz="2800" dirty="0"/>
          </a:p>
        </p:txBody>
      </p:sp>
    </p:spTree>
    <p:extLst>
      <p:ext uri="{BB962C8B-B14F-4D97-AF65-F5344CB8AC3E}">
        <p14:creationId xmlns:p14="http://schemas.microsoft.com/office/powerpoint/2010/main" val="847822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Reason For Theories</a:t>
            </a:r>
          </a:p>
        </p:txBody>
      </p:sp>
      <p:sp>
        <p:nvSpPr>
          <p:cNvPr id="3" name="Content Placeholder 2"/>
          <p:cNvSpPr>
            <a:spLocks noGrp="1"/>
          </p:cNvSpPr>
          <p:nvPr>
            <p:ph idx="1"/>
          </p:nvPr>
        </p:nvSpPr>
        <p:spPr>
          <a:xfrm>
            <a:off x="76200" y="1219200"/>
            <a:ext cx="8991600" cy="5562600"/>
          </a:xfrm>
        </p:spPr>
        <p:txBody>
          <a:bodyPr>
            <a:normAutofit fontScale="92500"/>
          </a:bodyPr>
          <a:lstStyle/>
          <a:p>
            <a:r>
              <a:rPr lang="en-US" b="1" dirty="0"/>
              <a:t>You need a theory when you</a:t>
            </a:r>
            <a:r>
              <a:rPr lang="en-US" dirty="0"/>
              <a:t>:</a:t>
            </a:r>
          </a:p>
          <a:p>
            <a:pPr>
              <a:buFontTx/>
              <a:buChar char="-"/>
            </a:pPr>
            <a:r>
              <a:rPr lang="en-US" dirty="0"/>
              <a:t>Confront a new situation and what you already </a:t>
            </a:r>
          </a:p>
          <a:p>
            <a:pPr marL="0" indent="0">
              <a:buNone/>
            </a:pPr>
            <a:r>
              <a:rPr lang="en-US" dirty="0"/>
              <a:t>   know does not apply to that situation</a:t>
            </a:r>
          </a:p>
          <a:p>
            <a:pPr>
              <a:buFontTx/>
              <a:buChar char="-"/>
            </a:pPr>
            <a:r>
              <a:rPr lang="en-US" dirty="0"/>
              <a:t>You want to increase your understanding of </a:t>
            </a:r>
          </a:p>
          <a:p>
            <a:pPr marL="0" indent="0">
              <a:buNone/>
            </a:pPr>
            <a:r>
              <a:rPr lang="en-US" dirty="0"/>
              <a:t>    something relatively familiar</a:t>
            </a:r>
          </a:p>
          <a:p>
            <a:pPr>
              <a:buFontTx/>
              <a:buChar char="-"/>
            </a:pPr>
            <a:r>
              <a:rPr lang="en-US" dirty="0"/>
              <a:t>You face a familiar situation, but what you already know does not work</a:t>
            </a:r>
          </a:p>
          <a:p>
            <a:pPr>
              <a:buFontTx/>
              <a:buChar char="-"/>
            </a:pPr>
            <a:r>
              <a:rPr lang="en-US" dirty="0"/>
              <a:t>Wish to teach what you know to a colleague or client</a:t>
            </a:r>
          </a:p>
          <a:p>
            <a:pPr>
              <a:buFontTx/>
              <a:buChar char="-"/>
            </a:pPr>
            <a:r>
              <a:rPr lang="en-US" dirty="0"/>
              <a:t>Question the validity of a cherished belief</a:t>
            </a:r>
          </a:p>
          <a:p>
            <a:pPr>
              <a:buFontTx/>
              <a:buChar char="-"/>
            </a:pPr>
            <a:r>
              <a:rPr lang="en-US" dirty="0"/>
              <a:t>Explore new hypothesis (premise, proposition)</a:t>
            </a:r>
          </a:p>
        </p:txBody>
      </p:sp>
    </p:spTree>
    <p:extLst>
      <p:ext uri="{BB962C8B-B14F-4D97-AF65-F5344CB8AC3E}">
        <p14:creationId xmlns:p14="http://schemas.microsoft.com/office/powerpoint/2010/main" val="1300039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4000" dirty="0"/>
              <a:t>Theories of Learning</a:t>
            </a:r>
          </a:p>
        </p:txBody>
      </p:sp>
      <p:sp>
        <p:nvSpPr>
          <p:cNvPr id="3" name="Content Placeholder 2"/>
          <p:cNvSpPr>
            <a:spLocks noGrp="1"/>
          </p:cNvSpPr>
          <p:nvPr>
            <p:ph idx="1"/>
          </p:nvPr>
        </p:nvSpPr>
        <p:spPr>
          <a:xfrm>
            <a:off x="152400" y="1447800"/>
            <a:ext cx="8915400" cy="5257800"/>
          </a:xfrm>
        </p:spPr>
        <p:txBody>
          <a:bodyPr>
            <a:normAutofit lnSpcReduction="10000"/>
          </a:bodyPr>
          <a:lstStyle/>
          <a:p>
            <a:r>
              <a:rPr lang="en-US" b="1" dirty="0"/>
              <a:t>Learning: </a:t>
            </a:r>
            <a:r>
              <a:rPr lang="en-US" b="1" u="sng" dirty="0"/>
              <a:t>A dynamic , lifelong process that is unique to each individual</a:t>
            </a:r>
          </a:p>
          <a:p>
            <a:r>
              <a:rPr lang="en-US" b="1" u="sng" dirty="0"/>
              <a:t>Learning occurs when:</a:t>
            </a:r>
            <a:r>
              <a:rPr lang="en-US" b="1" dirty="0"/>
              <a:t> There is a change occurs in the learner’s  behavior, attitudes, or skills</a:t>
            </a:r>
            <a:endParaRPr lang="en-US" b="1" u="sng" dirty="0"/>
          </a:p>
          <a:p>
            <a:r>
              <a:rPr lang="en-US" dirty="0"/>
              <a:t>Learning theories provide the theoretical framework to understand how people learn:</a:t>
            </a:r>
          </a:p>
          <a:p>
            <a:pPr>
              <a:buFontTx/>
              <a:buChar char="-"/>
            </a:pPr>
            <a:r>
              <a:rPr lang="en-US" dirty="0"/>
              <a:t>How to acquire new knowledge</a:t>
            </a:r>
          </a:p>
          <a:p>
            <a:pPr>
              <a:buFontTx/>
              <a:buChar char="-"/>
            </a:pPr>
            <a:r>
              <a:rPr lang="en-US" dirty="0"/>
              <a:t>Develop skills</a:t>
            </a:r>
          </a:p>
          <a:p>
            <a:pPr>
              <a:buFontTx/>
              <a:buChar char="-"/>
            </a:pPr>
            <a:r>
              <a:rPr lang="en-US" dirty="0"/>
              <a:t>Modify attitudes and values and:</a:t>
            </a:r>
          </a:p>
          <a:p>
            <a:pPr marL="0" indent="0">
              <a:buNone/>
            </a:pPr>
            <a:r>
              <a:rPr lang="en-US" dirty="0"/>
              <a:t>- Learn new behaviors</a:t>
            </a:r>
          </a:p>
        </p:txBody>
      </p:sp>
    </p:spTree>
    <p:extLst>
      <p:ext uri="{BB962C8B-B14F-4D97-AF65-F5344CB8AC3E}">
        <p14:creationId xmlns:p14="http://schemas.microsoft.com/office/powerpoint/2010/main" val="1935471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Theories of Learning Cont.</a:t>
            </a:r>
          </a:p>
        </p:txBody>
      </p:sp>
      <p:sp>
        <p:nvSpPr>
          <p:cNvPr id="3" name="Content Placeholder 2"/>
          <p:cNvSpPr>
            <a:spLocks noGrp="1"/>
          </p:cNvSpPr>
          <p:nvPr>
            <p:ph idx="1"/>
          </p:nvPr>
        </p:nvSpPr>
        <p:spPr>
          <a:xfrm>
            <a:off x="76200" y="1295400"/>
            <a:ext cx="8991600" cy="5334000"/>
          </a:xfrm>
        </p:spPr>
        <p:txBody>
          <a:bodyPr>
            <a:normAutofit lnSpcReduction="10000"/>
          </a:bodyPr>
          <a:lstStyle/>
          <a:p>
            <a:r>
              <a:rPr lang="en-US" b="1" dirty="0"/>
              <a:t>Learning theories fall into two camps:</a:t>
            </a:r>
          </a:p>
          <a:p>
            <a:pPr>
              <a:buFontTx/>
              <a:buChar char="-"/>
            </a:pPr>
            <a:r>
              <a:rPr lang="en-US" b="1" dirty="0"/>
              <a:t>Behaviorism and cognitivism</a:t>
            </a:r>
          </a:p>
          <a:p>
            <a:r>
              <a:rPr lang="en-US" u="sng" dirty="0"/>
              <a:t>Behaviorism</a:t>
            </a:r>
            <a:r>
              <a:rPr lang="en-US" dirty="0"/>
              <a:t> focus on tangible, observables behaviors, i.e. learning to give an injection, changing dietary practices &amp; safely bathing an infant.</a:t>
            </a:r>
          </a:p>
          <a:p>
            <a:r>
              <a:rPr lang="en-US" b="1" dirty="0"/>
              <a:t>Cognitivism </a:t>
            </a:r>
            <a:r>
              <a:rPr lang="en-US" dirty="0"/>
              <a:t>focus on the thought processes as human learn i.e. seeing a relationship between food intake and blood glucose levels, using memory tricks to recall health instructions &amp; gaining insight into one’s own behavior</a:t>
            </a:r>
          </a:p>
        </p:txBody>
      </p:sp>
    </p:spTree>
    <p:extLst>
      <p:ext uri="{BB962C8B-B14F-4D97-AF65-F5344CB8AC3E}">
        <p14:creationId xmlns:p14="http://schemas.microsoft.com/office/powerpoint/2010/main" val="204147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Theories of Learning</a:t>
            </a:r>
          </a:p>
        </p:txBody>
      </p:sp>
      <p:sp>
        <p:nvSpPr>
          <p:cNvPr id="3" name="Content Placeholder 2"/>
          <p:cNvSpPr>
            <a:spLocks noGrp="1"/>
          </p:cNvSpPr>
          <p:nvPr>
            <p:ph idx="1"/>
          </p:nvPr>
        </p:nvSpPr>
        <p:spPr>
          <a:xfrm>
            <a:off x="1060449" y="1293812"/>
            <a:ext cx="10180949" cy="4525963"/>
          </a:xfrm>
        </p:spPr>
        <p:txBody>
          <a:bodyPr/>
          <a:lstStyle/>
          <a:p>
            <a:endParaRPr lang="en-US" dirty="0"/>
          </a:p>
        </p:txBody>
      </p:sp>
      <p:pic>
        <p:nvPicPr>
          <p:cNvPr id="3074" name="Picture 2" descr="C:\Users\jrowan\AppData\Local\Microsoft\Windows\Temporary Internet Files\Content.IE5\KM9BWSFL\connectism[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931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Implications For Health Education</a:t>
            </a:r>
          </a:p>
        </p:txBody>
      </p:sp>
      <p:sp>
        <p:nvSpPr>
          <p:cNvPr id="4" name="Rectangle 3"/>
          <p:cNvSpPr/>
          <p:nvPr/>
        </p:nvSpPr>
        <p:spPr>
          <a:xfrm>
            <a:off x="457200" y="1600200"/>
            <a:ext cx="8229600" cy="4525963"/>
          </a:xfrm>
          <a:prstGeom prst="rect">
            <a:avLst/>
          </a:prstGeom>
        </p:spPr>
        <p:txBody>
          <a:bodyPr/>
          <a:lstStyle/>
          <a:p>
            <a:endParaRPr lang="en-US" dirty="0"/>
          </a:p>
          <a:p>
            <a:endParaRPr lang="en-US" dirty="0"/>
          </a:p>
        </p:txBody>
      </p:sp>
      <p:sp>
        <p:nvSpPr>
          <p:cNvPr id="7" name="Content Placeholder 6"/>
          <p:cNvSpPr>
            <a:spLocks noGrp="1"/>
          </p:cNvSpPr>
          <p:nvPr>
            <p:ph idx="1"/>
          </p:nvPr>
        </p:nvSpPr>
        <p:spPr>
          <a:xfrm>
            <a:off x="152400" y="1524000"/>
            <a:ext cx="8915400" cy="5029200"/>
          </a:xfrm>
        </p:spPr>
        <p:txBody>
          <a:bodyPr/>
          <a:lstStyle/>
          <a:p>
            <a:r>
              <a:rPr lang="en-US" u="sng" dirty="0"/>
              <a:t>Behavior modification </a:t>
            </a:r>
            <a:r>
              <a:rPr lang="en-US" dirty="0"/>
              <a:t>is the application of learning theory to modify behavior i.e.:</a:t>
            </a:r>
          </a:p>
          <a:p>
            <a:r>
              <a:rPr lang="en-US" b="1" dirty="0"/>
              <a:t>Stimulus-Behavior-Consequences:</a:t>
            </a:r>
          </a:p>
        </p:txBody>
      </p:sp>
      <p:pic>
        <p:nvPicPr>
          <p:cNvPr id="7173" name="Picture 5" descr="C:\Users\jrowan\AppData\Local\Microsoft\Windows\Temporary Internet Files\Content.IE5\L2FDG13E\450px-Abc[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810000"/>
            <a:ext cx="7696199"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144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91600" cy="792162"/>
          </a:xfrm>
        </p:spPr>
        <p:txBody>
          <a:bodyPr>
            <a:normAutofit fontScale="90000"/>
          </a:bodyPr>
          <a:lstStyle/>
          <a:p>
            <a:r>
              <a:rPr lang="en-US" dirty="0"/>
              <a:t>Implications For Health Education Cont.</a:t>
            </a:r>
          </a:p>
        </p:txBody>
      </p:sp>
      <p:sp>
        <p:nvSpPr>
          <p:cNvPr id="3" name="Content Placeholder 2"/>
          <p:cNvSpPr>
            <a:spLocks noGrp="1"/>
          </p:cNvSpPr>
          <p:nvPr>
            <p:ph idx="1"/>
          </p:nvPr>
        </p:nvSpPr>
        <p:spPr>
          <a:xfrm>
            <a:off x="76200" y="1295400"/>
            <a:ext cx="8991600" cy="4830763"/>
          </a:xfrm>
        </p:spPr>
        <p:txBody>
          <a:bodyPr>
            <a:normAutofit fontScale="92500" lnSpcReduction="10000"/>
          </a:bodyPr>
          <a:lstStyle/>
          <a:p>
            <a:r>
              <a:rPr lang="en-US" b="1" dirty="0"/>
              <a:t>Cognitive view of learning:</a:t>
            </a:r>
            <a:endParaRPr lang="en-US" dirty="0"/>
          </a:p>
          <a:p>
            <a:pPr>
              <a:buFontTx/>
              <a:buChar char="-"/>
            </a:pPr>
            <a:r>
              <a:rPr lang="en-US" dirty="0"/>
              <a:t>Cognitivism (cognitive psychology) is a predominant theoretical perspective for studying human learning today.</a:t>
            </a:r>
          </a:p>
          <a:p>
            <a:pPr>
              <a:buFontTx/>
              <a:buChar char="-"/>
            </a:pPr>
            <a:r>
              <a:rPr lang="en-US" dirty="0"/>
              <a:t>Its focus is in the cognitive processes: “How people perceive, interpret, remember” </a:t>
            </a:r>
            <a:r>
              <a:rPr lang="en-US" sz="1800" dirty="0"/>
              <a:t>(Ormrod, 2012).</a:t>
            </a:r>
            <a:endParaRPr lang="en-US" dirty="0"/>
          </a:p>
          <a:p>
            <a:pPr>
              <a:buFontTx/>
              <a:buChar char="-"/>
            </a:pPr>
            <a:r>
              <a:rPr lang="en-US" dirty="0"/>
              <a:t>Cognitivism expands the understanding of learning</a:t>
            </a:r>
          </a:p>
          <a:p>
            <a:pPr>
              <a:buFontTx/>
              <a:buChar char="-"/>
            </a:pPr>
            <a:r>
              <a:rPr lang="en-US" dirty="0"/>
              <a:t>To include internal mental processes unique to each person such as:</a:t>
            </a:r>
          </a:p>
          <a:p>
            <a:pPr>
              <a:buFontTx/>
              <a:buChar char="-"/>
            </a:pPr>
            <a:r>
              <a:rPr lang="en-US" dirty="0"/>
              <a:t>Perception, insight, and meaning</a:t>
            </a:r>
          </a:p>
          <a:p>
            <a:pPr marL="0" indent="0">
              <a:buNone/>
            </a:pPr>
            <a:endParaRPr lang="en-US" sz="1800" dirty="0"/>
          </a:p>
        </p:txBody>
      </p:sp>
    </p:spTree>
    <p:extLst>
      <p:ext uri="{BB962C8B-B14F-4D97-AF65-F5344CB8AC3E}">
        <p14:creationId xmlns:p14="http://schemas.microsoft.com/office/powerpoint/2010/main" val="2427012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Views of Learning</a:t>
            </a:r>
          </a:p>
        </p:txBody>
      </p:sp>
      <p:sp>
        <p:nvSpPr>
          <p:cNvPr id="3" name="Content Placeholder 2"/>
          <p:cNvSpPr>
            <a:spLocks noGrp="1"/>
          </p:cNvSpPr>
          <p:nvPr>
            <p:ph idx="1"/>
          </p:nvPr>
        </p:nvSpPr>
        <p:spPr>
          <a:xfrm>
            <a:off x="76200" y="1600200"/>
            <a:ext cx="8915400" cy="4525963"/>
          </a:xfrm>
        </p:spPr>
        <p:txBody>
          <a:bodyPr>
            <a:normAutofit lnSpcReduction="10000"/>
          </a:bodyPr>
          <a:lstStyle/>
          <a:p>
            <a:r>
              <a:rPr lang="en-US" dirty="0"/>
              <a:t>It includes several perspectives:</a:t>
            </a:r>
          </a:p>
          <a:p>
            <a:pPr>
              <a:buFontTx/>
              <a:buChar char="-"/>
            </a:pPr>
            <a:r>
              <a:rPr lang="en-US" b="1" u="sng" dirty="0"/>
              <a:t>Gestalt</a:t>
            </a:r>
            <a:r>
              <a:rPr lang="en-US" b="1" dirty="0"/>
              <a:t> psychology &amp; information processing</a:t>
            </a:r>
          </a:p>
          <a:p>
            <a:pPr marL="0" indent="0">
              <a:buNone/>
            </a:pPr>
            <a:r>
              <a:rPr lang="en-US" b="1" dirty="0"/>
              <a:t>    theory</a:t>
            </a:r>
          </a:p>
          <a:p>
            <a:pPr>
              <a:buFontTx/>
              <a:buChar char="-"/>
            </a:pPr>
            <a:r>
              <a:rPr lang="en-US" dirty="0"/>
              <a:t>Gestalt, a German word meaning: “the </a:t>
            </a:r>
          </a:p>
          <a:p>
            <a:pPr marL="0" indent="0">
              <a:buNone/>
            </a:pPr>
            <a:r>
              <a:rPr lang="en-US" dirty="0"/>
              <a:t>    configuration or pattern” </a:t>
            </a:r>
            <a:r>
              <a:rPr lang="en-US" sz="2000" dirty="0"/>
              <a:t>(Olson &amp; Hergenhahn,2013, p. 240), </a:t>
            </a:r>
          </a:p>
          <a:p>
            <a:pPr marL="0" indent="0">
              <a:buNone/>
            </a:pPr>
            <a:r>
              <a:rPr lang="en-US" sz="2000" dirty="0"/>
              <a:t>     </a:t>
            </a:r>
            <a:r>
              <a:rPr lang="en-US" dirty="0"/>
              <a:t>the whole or totality:</a:t>
            </a:r>
          </a:p>
          <a:p>
            <a:r>
              <a:rPr lang="en-US" dirty="0"/>
              <a:t>It means that the whole is more than merely the sum of its parts</a:t>
            </a:r>
          </a:p>
        </p:txBody>
      </p:sp>
    </p:spTree>
    <p:extLst>
      <p:ext uri="{BB962C8B-B14F-4D97-AF65-F5344CB8AC3E}">
        <p14:creationId xmlns:p14="http://schemas.microsoft.com/office/powerpoint/2010/main" val="1062330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1981200"/>
          </a:xfrm>
        </p:spPr>
        <p:txBody>
          <a:bodyPr>
            <a:normAutofit fontScale="90000"/>
          </a:bodyPr>
          <a:lstStyle/>
          <a:p>
            <a:br>
              <a:rPr lang="en-US" sz="1800" i="1" dirty="0"/>
            </a:br>
            <a:br>
              <a:rPr lang="en-US" sz="1800" i="1" dirty="0"/>
            </a:br>
            <a:br>
              <a:rPr lang="en-US" sz="1800" i="1" dirty="0"/>
            </a:br>
            <a:r>
              <a:rPr lang="en-US" sz="2000" i="1" dirty="0"/>
              <a:t>Gestalt </a:t>
            </a:r>
            <a:r>
              <a:rPr lang="en-US" sz="2000" dirty="0"/>
              <a:t>is a psychology term which means "unified whole". It refers to theories of </a:t>
            </a:r>
            <a:r>
              <a:rPr lang="en-US" sz="2000" b="1" dirty="0"/>
              <a:t>visual perception</a:t>
            </a:r>
            <a:r>
              <a:rPr lang="en-US" sz="2000" dirty="0"/>
              <a:t> developed by German psychologists in the 1920s. These theories attempt to describe how people tend to organize visual elements into </a:t>
            </a:r>
            <a:r>
              <a:rPr lang="en-US" sz="2000" b="1" dirty="0"/>
              <a:t>groups</a:t>
            </a:r>
            <a:r>
              <a:rPr lang="en-US" sz="2000" dirty="0"/>
              <a:t> or </a:t>
            </a:r>
            <a:r>
              <a:rPr lang="en-US" sz="2000" i="1" dirty="0"/>
              <a:t>unified wholes </a:t>
            </a:r>
            <a:r>
              <a:rPr lang="en-US" sz="2000" dirty="0"/>
              <a:t>when certain principles are applied. These principles are: </a:t>
            </a:r>
            <a:br>
              <a:rPr lang="en-US" sz="2000" dirty="0"/>
            </a:br>
            <a:r>
              <a:rPr lang="en-US" sz="2000" i="1" u="sng" dirty="0"/>
              <a:t>Similarity</a:t>
            </a:r>
            <a:r>
              <a:rPr lang="en-US" sz="2000" u="sng" dirty="0"/>
              <a:t> occurs when </a:t>
            </a:r>
            <a:r>
              <a:rPr lang="en-US" sz="2000" b="1" u="sng" dirty="0"/>
              <a:t>objects look similar</a:t>
            </a:r>
            <a:r>
              <a:rPr lang="en-US" sz="2000" u="sng" dirty="0"/>
              <a:t> to one another</a:t>
            </a:r>
            <a:r>
              <a:rPr lang="en-US" sz="2000" dirty="0"/>
              <a:t>. People often perceive them as a group or pattern. When similarity occurs, an object can be emphasized if it is</a:t>
            </a:r>
            <a:r>
              <a:rPr lang="en-US" sz="2000" i="1" dirty="0"/>
              <a:t> dissimilar</a:t>
            </a:r>
            <a:r>
              <a:rPr lang="en-US" sz="2000" dirty="0"/>
              <a:t> to the others. This is called </a:t>
            </a:r>
            <a:r>
              <a:rPr lang="en-US" sz="2000" b="1" dirty="0"/>
              <a:t>anomally</a:t>
            </a:r>
            <a:r>
              <a:rPr lang="en-US" sz="2000" dirty="0"/>
              <a:t>.</a:t>
            </a:r>
            <a:br>
              <a:rPr lang="en-US" sz="2000" dirty="0"/>
            </a:br>
            <a:br>
              <a:rPr lang="en-US" sz="2000" dirty="0"/>
            </a:br>
            <a:endParaRPr lang="en-US" sz="2000" dirty="0"/>
          </a:p>
        </p:txBody>
      </p:sp>
      <p:sp>
        <p:nvSpPr>
          <p:cNvPr id="4" name="Content Placeholder 3"/>
          <p:cNvSpPr>
            <a:spLocks noGrp="1"/>
          </p:cNvSpPr>
          <p:nvPr>
            <p:ph idx="1"/>
          </p:nvPr>
        </p:nvSpPr>
        <p:spPr>
          <a:xfrm>
            <a:off x="457200" y="2590800"/>
            <a:ext cx="8229600" cy="3611563"/>
          </a:xfrm>
        </p:spPr>
        <p:txBody>
          <a:bodyPr/>
          <a:lstStyle/>
          <a:p>
            <a:endParaRPr lang="en-US" dirty="0"/>
          </a:p>
        </p:txBody>
      </p:sp>
      <p:pic>
        <p:nvPicPr>
          <p:cNvPr id="9221" name="Picture 5" descr="C:\Users\jrowan\AppData\Local\Microsoft\Windows\Temporary Internet Files\Content.IE5\QC0C73K3\gestalt_[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2276" y="3115056"/>
            <a:ext cx="1679448" cy="627888"/>
          </a:xfrm>
          <a:prstGeom prst="rect">
            <a:avLst/>
          </a:prstGeom>
          <a:noFill/>
          <a:extLst>
            <a:ext uri="{909E8E84-426E-40DD-AFC4-6F175D3DCCD1}">
              <a14:hiddenFill xmlns:a14="http://schemas.microsoft.com/office/drawing/2010/main">
                <a:solidFill>
                  <a:srgbClr val="FFFFFF"/>
                </a:solidFill>
              </a14:hiddenFill>
            </a:ext>
          </a:extLst>
        </p:spPr>
      </p:pic>
      <p:pic>
        <p:nvPicPr>
          <p:cNvPr id="9225" name="Picture 9" descr="C:\Users\jrowan\AppData\Local\Microsoft\Windows\Temporary Internet Files\Content.IE5\L2FDG13E\Gestal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133600"/>
            <a:ext cx="8305800" cy="4495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793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Comparison of Theories</a:t>
            </a:r>
          </a:p>
        </p:txBody>
      </p:sp>
      <p:pic>
        <p:nvPicPr>
          <p:cNvPr id="6174" name="Picture 30" descr="C:\Users\jrowan\AppData\Local\Microsoft\Windows\Temporary Internet Files\Content.IE5\L2FDG13E\1st-facilitators-session-learning-theori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82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t>Theories Of Learning Cont.</a:t>
            </a:r>
          </a:p>
        </p:txBody>
      </p:sp>
      <p:pic>
        <p:nvPicPr>
          <p:cNvPr id="4" name="Content Placeholder 3" descr="C:\Users\jrowan\AppData\Local\Microsoft\Windows\Temporary Internet Files\Content.IE5\QC0C73K3\cone_of_learning[1].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 y="1447800"/>
            <a:ext cx="8839200" cy="5410200"/>
          </a:xfrm>
          <a:prstGeom prst="rect">
            <a:avLst/>
          </a:prstGeom>
          <a:noFill/>
        </p:spPr>
      </p:pic>
    </p:spTree>
    <p:extLst>
      <p:ext uri="{BB962C8B-B14F-4D97-AF65-F5344CB8AC3E}">
        <p14:creationId xmlns:p14="http://schemas.microsoft.com/office/powerpoint/2010/main" val="1991497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Cognitive View of Learning</a:t>
            </a:r>
          </a:p>
        </p:txBody>
      </p:sp>
      <p:sp>
        <p:nvSpPr>
          <p:cNvPr id="3" name="Content Placeholder 2"/>
          <p:cNvSpPr>
            <a:spLocks noGrp="1"/>
          </p:cNvSpPr>
          <p:nvPr>
            <p:ph idx="1"/>
          </p:nvPr>
        </p:nvSpPr>
        <p:spPr>
          <a:xfrm>
            <a:off x="152400" y="1600200"/>
            <a:ext cx="8839200" cy="4953000"/>
          </a:xfrm>
        </p:spPr>
        <p:txBody>
          <a:bodyPr>
            <a:noAutofit/>
          </a:bodyPr>
          <a:lstStyle/>
          <a:p>
            <a:r>
              <a:rPr lang="en-US" sz="2800" dirty="0"/>
              <a:t>Bandura’s (1960 &amp; 1970) theory is an outgrowth of the behavioral theories of learning, that he believed lacked a complete explanation for learning</a:t>
            </a:r>
          </a:p>
          <a:p>
            <a:r>
              <a:rPr lang="en-US" sz="2800" dirty="0"/>
              <a:t>His theory supports principles that support social cognitive view of learning:</a:t>
            </a:r>
          </a:p>
          <a:p>
            <a:pPr>
              <a:buFontTx/>
              <a:buChar char="-"/>
            </a:pPr>
            <a:r>
              <a:rPr lang="en-US" sz="2800" dirty="0"/>
              <a:t>People learn through a process of modeling &amp; observing other’s behavior</a:t>
            </a:r>
          </a:p>
          <a:p>
            <a:pPr>
              <a:buFontTx/>
              <a:buChar char="-"/>
            </a:pPr>
            <a:r>
              <a:rPr lang="en-US" sz="2800" dirty="0"/>
              <a:t>People learn vicariously from other’s successes  &amp; failures</a:t>
            </a:r>
          </a:p>
          <a:p>
            <a:pPr>
              <a:buFontTx/>
              <a:buChar char="-"/>
            </a:pPr>
            <a:r>
              <a:rPr lang="en-US" sz="2800" dirty="0"/>
              <a:t>Learning may or may not result in an observable change of behavior</a:t>
            </a:r>
          </a:p>
        </p:txBody>
      </p:sp>
    </p:spTree>
    <p:extLst>
      <p:ext uri="{BB962C8B-B14F-4D97-AF65-F5344CB8AC3E}">
        <p14:creationId xmlns:p14="http://schemas.microsoft.com/office/powerpoint/2010/main" val="317491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6" name="Picture 6" descr="C:\Users\jrowan\AppData\Local\Microsoft\Windows\Temporary Internet Files\Content.IE5\KM9BWSFL\learning-theory-bandura-social-learning-theor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765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Adult Learner</a:t>
            </a:r>
          </a:p>
        </p:txBody>
      </p:sp>
      <p:sp>
        <p:nvSpPr>
          <p:cNvPr id="3" name="Content Placeholder 2"/>
          <p:cNvSpPr>
            <a:spLocks noGrp="1"/>
          </p:cNvSpPr>
          <p:nvPr>
            <p:ph idx="1"/>
          </p:nvPr>
        </p:nvSpPr>
        <p:spPr/>
        <p:txBody>
          <a:bodyPr/>
          <a:lstStyle/>
          <a:p>
            <a:endParaRPr lang="en-US"/>
          </a:p>
        </p:txBody>
      </p:sp>
      <p:pic>
        <p:nvPicPr>
          <p:cNvPr id="11266" name="Picture 2" descr="C:\Users\jrowan\AppData\Local\Microsoft\Windows\Temporary Internet Files\Content.IE5\L2FDG13E\slide-1-63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5879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dirty="0"/>
              <a:t>Pedagogy VS Andragogy</a:t>
            </a:r>
          </a:p>
        </p:txBody>
      </p:sp>
      <p:sp>
        <p:nvSpPr>
          <p:cNvPr id="4" name="Content Placeholder 3"/>
          <p:cNvSpPr>
            <a:spLocks noGrp="1"/>
          </p:cNvSpPr>
          <p:nvPr>
            <p:ph idx="1"/>
          </p:nvPr>
        </p:nvSpPr>
        <p:spPr/>
        <p:txBody>
          <a:bodyPr/>
          <a:lstStyle/>
          <a:p>
            <a:endParaRPr lang="en-US"/>
          </a:p>
        </p:txBody>
      </p:sp>
      <p:pic>
        <p:nvPicPr>
          <p:cNvPr id="5124" name="Picture 4" descr="C:\Users\jrowan\AppData\Local\Microsoft\Windows\Temporary Internet Files\Content.IE5\QC0C73K3\lPEpNUbzZKJTLz1Wbni4RTl72eJkfbmt4t8yenImKBV9ip2J1EIeUzA9paTSgKmv[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199"/>
            <a:ext cx="9144000" cy="5257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604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1484</TotalTime>
  <Words>691</Words>
  <Application>Microsoft Macintosh PowerPoint</Application>
  <PresentationFormat>On-screen Show (4:3)</PresentationFormat>
  <Paragraphs>64</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Theories and Principles of Learning</vt:lpstr>
      <vt:lpstr>Value of Theory</vt:lpstr>
      <vt:lpstr>Reason For Theories</vt:lpstr>
      <vt:lpstr>Theories of Learning</vt:lpstr>
      <vt:lpstr>Theories of Learning Cont.</vt:lpstr>
      <vt:lpstr>Theories of Learning</vt:lpstr>
      <vt:lpstr>Implications For Health Education</vt:lpstr>
      <vt:lpstr>Implications For Health Education Cont.</vt:lpstr>
      <vt:lpstr>Cognitive Views of Learning</vt:lpstr>
      <vt:lpstr>   Gestalt is a psychology term which means "unified whole". It refers to theories of visual perception developed by German psychologists in the 1920s. These theories attempt to describe how people tend to organize visual elements into groups or unified wholes when certain principles are applied. These principles are:  Similarity occurs when objects look similar to one another. People often perceive them as a group or pattern. When similarity occurs, an object can be emphasized if it is dissimilar to the others. This is called anomally.  </vt:lpstr>
      <vt:lpstr>Comparison of Theories</vt:lpstr>
      <vt:lpstr>Theories Of Learning Cont.</vt:lpstr>
      <vt:lpstr>Social Cognitive View of Learning</vt:lpstr>
      <vt:lpstr>PowerPoint Presentation</vt:lpstr>
      <vt:lpstr>The Adult Learner</vt:lpstr>
      <vt:lpstr>Pedagogy VS Andragogy</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Theories and Principles of Learning</dc:title>
  <dc:creator>jrowan</dc:creator>
  <cp:lastModifiedBy>Susan Karsyan</cp:lastModifiedBy>
  <cp:revision>16</cp:revision>
  <dcterms:created xsi:type="dcterms:W3CDTF">2018-09-21T22:37:22Z</dcterms:created>
  <dcterms:modified xsi:type="dcterms:W3CDTF">2020-12-17T05:00:47Z</dcterms:modified>
</cp:coreProperties>
</file>